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61" r:id="rId6"/>
    <p:sldId id="269" r:id="rId7"/>
    <p:sldId id="258" r:id="rId8"/>
    <p:sldId id="259" r:id="rId9"/>
    <p:sldId id="260" r:id="rId10"/>
    <p:sldId id="262" r:id="rId11"/>
    <p:sldId id="263" r:id="rId12"/>
    <p:sldId id="273" r:id="rId13"/>
    <p:sldId id="264" r:id="rId14"/>
    <p:sldId id="265" r:id="rId15"/>
    <p:sldId id="266" r:id="rId16"/>
    <p:sldId id="272" r:id="rId17"/>
    <p:sldId id="267" r:id="rId18"/>
    <p:sldId id="268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00855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36</a:t>
            </a:r>
            <a:r>
              <a:rPr lang="el-GR" baseline="30000" dirty="0"/>
              <a:t>ο</a:t>
            </a:r>
            <a:r>
              <a:rPr lang="el-GR" dirty="0"/>
              <a:t> Δημοτικό Σχολείο Πατρών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i="1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Σχολικός Εκφοβισμός</a:t>
            </a:r>
          </a:p>
        </p:txBody>
      </p:sp>
    </p:spTree>
    <p:extLst>
      <p:ext uri="{BB962C8B-B14F-4D97-AF65-F5344CB8AC3E}">
        <p14:creationId xmlns:p14="http://schemas.microsoft.com/office/powerpoint/2010/main" val="41810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Τι κάνω αν το παιδί μου είναι «θύμα» εκφοβισμού;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323652"/>
            <a:ext cx="8208912" cy="4129684"/>
          </a:xfrm>
        </p:spPr>
        <p:txBody>
          <a:bodyPr/>
          <a:lstStyle/>
          <a:p>
            <a:r>
              <a:rPr lang="el-GR" dirty="0"/>
              <a:t>Ακούμε και ηρεμούμε το παιδί</a:t>
            </a:r>
          </a:p>
          <a:p>
            <a:endParaRPr lang="el-GR" dirty="0"/>
          </a:p>
          <a:p>
            <a:r>
              <a:rPr lang="el-GR" u="sng" dirty="0"/>
              <a:t>Ζητάμε βοήθεια </a:t>
            </a:r>
            <a:r>
              <a:rPr lang="el-GR" dirty="0"/>
              <a:t>από ειδικό ψυχικής υγείας (αν το παιδί έχει παραπονιέται για σωματικούς πόνους, έχει δυσκολία στον ύπνο και αρνείται επίμονα να πάει σχολείο)</a:t>
            </a:r>
          </a:p>
          <a:p>
            <a:endParaRPr lang="el-GR" dirty="0"/>
          </a:p>
          <a:p>
            <a:r>
              <a:rPr lang="el-GR" u="sng" dirty="0"/>
              <a:t>Απενοχοποιούμε το παιδί </a:t>
            </a:r>
            <a:r>
              <a:rPr lang="el-GR" dirty="0"/>
              <a:t>και το καθησυχάζουμε ότι οι ενήλικες του σχολείου είναι ενήμεροι και θα δράσουν ανάλογα</a:t>
            </a:r>
          </a:p>
        </p:txBody>
      </p:sp>
    </p:spTree>
    <p:extLst>
      <p:ext uri="{BB962C8B-B14F-4D97-AF65-F5344CB8AC3E}">
        <p14:creationId xmlns:p14="http://schemas.microsoft.com/office/powerpoint/2010/main" val="26667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2060848"/>
            <a:ext cx="8064896" cy="4392488"/>
          </a:xfrm>
        </p:spPr>
        <p:txBody>
          <a:bodyPr/>
          <a:lstStyle/>
          <a:p>
            <a:r>
              <a:rPr lang="el-GR" u="sng" dirty="0"/>
              <a:t>Ενισχύουμε τη διασύνδεση </a:t>
            </a:r>
            <a:r>
              <a:rPr lang="el-GR" dirty="0"/>
              <a:t>του παιδιού με 2-3 ενήλικες του σχολείου στους οποίους μπορεί να απευθυνθεί αν χρειαστεί</a:t>
            </a:r>
          </a:p>
          <a:p>
            <a:endParaRPr lang="el-GR" dirty="0"/>
          </a:p>
          <a:p>
            <a:r>
              <a:rPr lang="el-GR" u="sng" dirty="0"/>
              <a:t>Συζητάμε με το παιδί </a:t>
            </a:r>
            <a:r>
              <a:rPr lang="el-GR" dirty="0"/>
              <a:t>τι μπορεί να κάνει για να προστατευτεί σωματικά και συναισθηματικά</a:t>
            </a:r>
          </a:p>
          <a:p>
            <a:endParaRPr lang="el-GR" dirty="0"/>
          </a:p>
          <a:p>
            <a:r>
              <a:rPr lang="el-GR" u="sng" dirty="0"/>
              <a:t>Εξωσχολικές δραστηριότητες </a:t>
            </a:r>
            <a:r>
              <a:rPr lang="el-GR" dirty="0"/>
              <a:t>που ενθαρρύνουν τα δυνατά σημεία του παιδιού και το κάνουν να αισθάνεται ασφαλές και αποδεκτό.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Τι κάνω αν το παιδί μου είναι </a:t>
            </a:r>
            <a:r>
              <a:rPr lang="el-GR" sz="2800" b="1" dirty="0"/>
              <a:t>«θύμα» </a:t>
            </a:r>
            <a:r>
              <a:rPr lang="el-GR" sz="2800" dirty="0"/>
              <a:t>εκφοβισμού;</a:t>
            </a:r>
          </a:p>
        </p:txBody>
      </p:sp>
    </p:spTree>
    <p:extLst>
      <p:ext uri="{BB962C8B-B14F-4D97-AF65-F5344CB8AC3E}">
        <p14:creationId xmlns:p14="http://schemas.microsoft.com/office/powerpoint/2010/main" val="38109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2060848"/>
            <a:ext cx="8064896" cy="295232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Βιαστικά συμπεράσματα</a:t>
            </a:r>
          </a:p>
          <a:p>
            <a:pPr lvl="1"/>
            <a:r>
              <a:rPr lang="el-GR" sz="2400" dirty="0" smtClean="0"/>
              <a:t>Τα παιδιά δεν λένε ψέματα μεταφέρουν όμως πολλές φορές τη δική τους αλήθεια</a:t>
            </a:r>
          </a:p>
          <a:p>
            <a:r>
              <a:rPr lang="el-GR" sz="2800" dirty="0" smtClean="0"/>
              <a:t>Εμπλοκή με άλλες οικογένειες και κυρίως με άλλα παιδιά</a:t>
            </a:r>
          </a:p>
          <a:p>
            <a:endParaRPr lang="el-GR" sz="2800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Τι </a:t>
            </a:r>
            <a:r>
              <a:rPr lang="el-GR" sz="2800" b="1" u="sng" dirty="0" smtClean="0"/>
              <a:t>δεν κάνω </a:t>
            </a:r>
            <a:r>
              <a:rPr lang="el-GR" sz="2800" dirty="0"/>
              <a:t>αν το παιδί μου είναι </a:t>
            </a:r>
            <a:r>
              <a:rPr lang="el-GR" sz="2800" b="1" dirty="0"/>
              <a:t>«θύμα» </a:t>
            </a:r>
            <a:r>
              <a:rPr lang="el-GR" sz="2800" dirty="0"/>
              <a:t>εκφοβισμού;</a:t>
            </a:r>
          </a:p>
        </p:txBody>
      </p:sp>
    </p:spTree>
    <p:extLst>
      <p:ext uri="{BB962C8B-B14F-4D97-AF65-F5344CB8AC3E}">
        <p14:creationId xmlns:p14="http://schemas.microsoft.com/office/powerpoint/2010/main" val="19046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392488"/>
          </a:xfrm>
        </p:spPr>
        <p:txBody>
          <a:bodyPr/>
          <a:lstStyle/>
          <a:p>
            <a:r>
              <a:rPr lang="el-GR" dirty="0"/>
              <a:t>Παίρνουμε θέση </a:t>
            </a:r>
            <a:r>
              <a:rPr lang="el-GR" b="1" dirty="0"/>
              <a:t>κατά</a:t>
            </a:r>
            <a:r>
              <a:rPr lang="el-GR" dirty="0"/>
              <a:t> του εκφοβισμού</a:t>
            </a:r>
          </a:p>
          <a:p>
            <a:endParaRPr lang="el-GR" dirty="0"/>
          </a:p>
          <a:p>
            <a:r>
              <a:rPr lang="el-GR" dirty="0"/>
              <a:t>Αξιοποιούμε κάθε ευκαιρία για να μιλήσουμε για την ευγένεια και ο σεβασμό</a:t>
            </a:r>
          </a:p>
          <a:p>
            <a:endParaRPr lang="el-GR" dirty="0"/>
          </a:p>
          <a:p>
            <a:r>
              <a:rPr lang="el-GR" dirty="0"/>
              <a:t>Ενημερώνουμε το σχολείο</a:t>
            </a:r>
          </a:p>
          <a:p>
            <a:endParaRPr lang="el-GR" dirty="0"/>
          </a:p>
          <a:p>
            <a:pPr marL="68580" indent="0" algn="ctr">
              <a:buNone/>
            </a:pPr>
            <a:r>
              <a:rPr lang="el-GR" dirty="0"/>
              <a:t>       </a:t>
            </a:r>
            <a:r>
              <a:rPr lang="el-GR" b="1" dirty="0"/>
              <a:t>Τα θέματα εκφοβισμού χρειάζονται πολύπλευρη αντιμετώπιση 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Τι κάνω αν το παιδί μου είναι </a:t>
            </a:r>
            <a:r>
              <a:rPr lang="el-GR" sz="2800" b="1" dirty="0"/>
              <a:t>«μάρτυρας» </a:t>
            </a:r>
            <a:r>
              <a:rPr lang="el-GR" sz="2800" dirty="0"/>
              <a:t>εκφοβισμού;</a:t>
            </a:r>
          </a:p>
        </p:txBody>
      </p:sp>
      <p:sp>
        <p:nvSpPr>
          <p:cNvPr id="5" name="Δεξιό βέλος 4"/>
          <p:cNvSpPr/>
          <p:nvPr/>
        </p:nvSpPr>
        <p:spPr>
          <a:xfrm>
            <a:off x="827584" y="522920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896" cy="4536504"/>
          </a:xfrm>
        </p:spPr>
        <p:txBody>
          <a:bodyPr/>
          <a:lstStyle/>
          <a:p>
            <a:r>
              <a:rPr lang="el-GR" dirty="0"/>
              <a:t>Προσεγγίζουμε το παιδί και προσπαθούμε </a:t>
            </a:r>
            <a:r>
              <a:rPr lang="el-GR" b="1" dirty="0"/>
              <a:t>με</a:t>
            </a:r>
            <a:r>
              <a:rPr lang="el-GR" dirty="0"/>
              <a:t> </a:t>
            </a:r>
            <a:r>
              <a:rPr lang="el-GR" b="1" dirty="0"/>
              <a:t>υπομονή</a:t>
            </a:r>
            <a:r>
              <a:rPr lang="el-GR" dirty="0"/>
              <a:t> και </a:t>
            </a:r>
            <a:r>
              <a:rPr lang="el-GR" b="1" dirty="0"/>
              <a:t>ηρεμία</a:t>
            </a:r>
            <a:r>
              <a:rPr lang="el-GR" dirty="0"/>
              <a:t> να εκμαιεύσουμε την αλήθεια</a:t>
            </a:r>
          </a:p>
          <a:p>
            <a:endParaRPr lang="el-GR" dirty="0"/>
          </a:p>
          <a:p>
            <a:r>
              <a:rPr lang="el-GR" dirty="0"/>
              <a:t>Αποφεύγουμε την ενοχοποίηση. Στόχος είναι η συνειδητοποίηση  της συμπεριφοράς και των συνεπειών</a:t>
            </a:r>
          </a:p>
          <a:p>
            <a:endParaRPr lang="el-GR" dirty="0"/>
          </a:p>
          <a:p>
            <a:r>
              <a:rPr lang="el-GR" dirty="0"/>
              <a:t>Διερευνούμε το </a:t>
            </a:r>
            <a:r>
              <a:rPr lang="el-GR" u="sng" dirty="0"/>
              <a:t>πώς ξεκίνησε </a:t>
            </a:r>
            <a:r>
              <a:rPr lang="el-GR" dirty="0"/>
              <a:t>και </a:t>
            </a:r>
            <a:r>
              <a:rPr lang="el-GR" u="sng" dirty="0"/>
              <a:t>πως αισθάνεται </a:t>
            </a:r>
            <a:r>
              <a:rPr lang="el-GR" dirty="0"/>
              <a:t>σε σχέση με αυτό, </a:t>
            </a:r>
            <a:r>
              <a:rPr lang="el-GR" b="1" dirty="0"/>
              <a:t>όχι γιατί </a:t>
            </a:r>
            <a:r>
              <a:rPr lang="el-GR" dirty="0"/>
              <a:t>το έκανε</a:t>
            </a:r>
            <a:endParaRPr lang="el-GR" b="1" dirty="0"/>
          </a:p>
          <a:p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dirty="0"/>
              <a:t>Τι κάνω ως γονέας παιδιού που εκφοβίζει;</a:t>
            </a:r>
          </a:p>
        </p:txBody>
      </p:sp>
    </p:spTree>
    <p:extLst>
      <p:ext uri="{BB962C8B-B14F-4D97-AF65-F5344CB8AC3E}">
        <p14:creationId xmlns:p14="http://schemas.microsoft.com/office/powerpoint/2010/main" val="13136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Τι κάνω ως γονέας παιδιού που εκφοβίζει;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464496"/>
          </a:xfrm>
        </p:spPr>
        <p:txBody>
          <a:bodyPr/>
          <a:lstStyle/>
          <a:p>
            <a:r>
              <a:rPr lang="el-GR" dirty="0"/>
              <a:t>Αποφεύγουμε την τιμωρία αλλά ενημερώνουμε για τις κινήσεις που θα κάνουμε σχετικά </a:t>
            </a:r>
          </a:p>
          <a:p>
            <a:endParaRPr lang="el-GR" dirty="0"/>
          </a:p>
          <a:p>
            <a:r>
              <a:rPr lang="el-GR" dirty="0"/>
              <a:t>Διατυπώνουμε την ειλικρινή μας άποψη για το γεγονός χωρίς να το δραματοποιούμε ούτε να το υποβαθμίζουμε</a:t>
            </a:r>
          </a:p>
          <a:p>
            <a:endParaRPr lang="el-GR" dirty="0"/>
          </a:p>
          <a:p>
            <a:r>
              <a:rPr lang="el-GR" dirty="0"/>
              <a:t>Στενή συνεργασία με το σχολείο (διευθυντή/εκπαιδευτικό τάξης, ΕΔΥ)</a:t>
            </a:r>
          </a:p>
        </p:txBody>
      </p:sp>
    </p:spTree>
    <p:extLst>
      <p:ext uri="{BB962C8B-B14F-4D97-AF65-F5344CB8AC3E}">
        <p14:creationId xmlns:p14="http://schemas.microsoft.com/office/powerpoint/2010/main" val="2987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701824"/>
            <a:ext cx="7024744" cy="78296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Το σχολείο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2060848"/>
            <a:ext cx="6768752" cy="3672408"/>
          </a:xfrm>
        </p:spPr>
        <p:txBody>
          <a:bodyPr>
            <a:normAutofit/>
          </a:bodyPr>
          <a:lstStyle/>
          <a:p>
            <a:r>
              <a:rPr lang="el-GR" dirty="0" smtClean="0"/>
              <a:t>Άμεση αντιμετώπιση αλλά περιορισμένα μέτρα</a:t>
            </a:r>
          </a:p>
          <a:p>
            <a:r>
              <a:rPr lang="el-GR" dirty="0" smtClean="0"/>
              <a:t>Κοινή πολιτική για όλα τα παιδιά</a:t>
            </a:r>
          </a:p>
          <a:p>
            <a:r>
              <a:rPr lang="el-GR" dirty="0" smtClean="0"/>
              <a:t>Πρόγραμμα που θα τρέξει για όλη τη χρονιά</a:t>
            </a:r>
          </a:p>
          <a:p>
            <a:r>
              <a:rPr lang="el-GR" dirty="0"/>
              <a:t>Ι</a:t>
            </a:r>
            <a:r>
              <a:rPr lang="el-GR" dirty="0" smtClean="0"/>
              <a:t>στοσελίδα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65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/>
              <a:t>Ε</a:t>
            </a:r>
            <a:r>
              <a:rPr lang="el-GR" sz="3200" dirty="0"/>
              <a:t>πιτροπή </a:t>
            </a:r>
            <a:r>
              <a:rPr lang="el-GR" sz="3200" b="1" dirty="0"/>
              <a:t>Δ</a:t>
            </a:r>
            <a:r>
              <a:rPr lang="el-GR" sz="3200" dirty="0"/>
              <a:t>ιεπιστημονικής </a:t>
            </a:r>
            <a:r>
              <a:rPr lang="el-GR" sz="3200" b="1" dirty="0"/>
              <a:t>Υ</a:t>
            </a:r>
            <a:r>
              <a:rPr lang="el-GR" sz="3200" dirty="0"/>
              <a:t>ποστήριξης (ΕΔΥ)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/>
          <a:lstStyle/>
          <a:p>
            <a:r>
              <a:rPr lang="el-GR" u="sng" dirty="0"/>
              <a:t>Απαρτίζεται από</a:t>
            </a:r>
            <a:r>
              <a:rPr lang="el-GR" dirty="0"/>
              <a:t>: </a:t>
            </a:r>
            <a:r>
              <a:rPr lang="el-GR" i="1" dirty="0"/>
              <a:t>Ψυχολόγο</a:t>
            </a:r>
            <a:r>
              <a:rPr lang="el-GR" dirty="0"/>
              <a:t>, </a:t>
            </a:r>
            <a:r>
              <a:rPr lang="el-GR" i="1" dirty="0"/>
              <a:t>Κοινωνική Λειτουργό</a:t>
            </a:r>
            <a:r>
              <a:rPr lang="el-GR" dirty="0"/>
              <a:t>, </a:t>
            </a:r>
            <a:r>
              <a:rPr lang="el-GR" i="1" dirty="0"/>
              <a:t>Εκπαιδευτικό Ειδικής Αγωγής</a:t>
            </a:r>
            <a:r>
              <a:rPr lang="el-GR" dirty="0"/>
              <a:t>, </a:t>
            </a:r>
            <a:r>
              <a:rPr lang="el-GR" i="1" dirty="0"/>
              <a:t>Διευθυντή </a:t>
            </a:r>
            <a:r>
              <a:rPr lang="el-GR" dirty="0"/>
              <a:t>σχολείου.</a:t>
            </a:r>
          </a:p>
          <a:p>
            <a:endParaRPr lang="el-GR" dirty="0"/>
          </a:p>
          <a:p>
            <a:pPr>
              <a:lnSpc>
                <a:spcPct val="150000"/>
              </a:lnSpc>
            </a:pPr>
            <a:r>
              <a:rPr lang="el-GR" dirty="0"/>
              <a:t>Βρίσκεται στο σχολείο κάθε </a:t>
            </a:r>
            <a:r>
              <a:rPr lang="el-GR" b="1" dirty="0"/>
              <a:t>ΤΕΤΑΡΤΗ</a:t>
            </a:r>
          </a:p>
          <a:p>
            <a:pPr>
              <a:lnSpc>
                <a:spcPct val="150000"/>
              </a:lnSpc>
            </a:pPr>
            <a:endParaRPr lang="el-GR" b="1" dirty="0"/>
          </a:p>
          <a:p>
            <a:r>
              <a:rPr lang="el-GR" dirty="0"/>
              <a:t>Για όποιο θέμα σας απασχολεί μπορείτε να μας καλέσετε στο τηλέφωνο του σχολείου και να κλείσουμε ραντεβού.</a:t>
            </a:r>
          </a:p>
          <a:p>
            <a:pPr marL="68580" indent="0">
              <a:lnSpc>
                <a:spcPct val="150000"/>
              </a:lnSpc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85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4788024" y="2924944"/>
            <a:ext cx="3309803" cy="216024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Ευχαριστούμε για την προσοχή σας!</a:t>
            </a:r>
          </a:p>
        </p:txBody>
      </p:sp>
    </p:spTree>
    <p:extLst>
      <p:ext uri="{BB962C8B-B14F-4D97-AF65-F5344CB8AC3E}">
        <p14:creationId xmlns:p14="http://schemas.microsoft.com/office/powerpoint/2010/main" val="29619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845840"/>
            <a:ext cx="7024744" cy="3375248"/>
          </a:xfrm>
        </p:spPr>
        <p:txBody>
          <a:bodyPr>
            <a:normAutofit/>
          </a:bodyPr>
          <a:lstStyle/>
          <a:p>
            <a:pPr algn="ctr"/>
            <a:r>
              <a:rPr lang="el-GR" sz="4400" dirty="0"/>
              <a:t>Τι είναι σχολικός εκφοβισμός;</a:t>
            </a:r>
          </a:p>
        </p:txBody>
      </p:sp>
    </p:spTree>
    <p:extLst>
      <p:ext uri="{BB962C8B-B14F-4D97-AF65-F5344CB8AC3E}">
        <p14:creationId xmlns:p14="http://schemas.microsoft.com/office/powerpoint/2010/main" val="6271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επιθετικότητα, η οποία αποτελεί </a:t>
            </a:r>
            <a:r>
              <a:rPr lang="el-GR" sz="2400" b="1" dirty="0"/>
              <a:t>αναπόσπαστο, αλλά και οικουμενικό χαρακτήρα της ανθρώπινης φύσης</a:t>
            </a:r>
            <a:r>
              <a:rPr lang="el-GR" sz="2400" dirty="0"/>
              <a:t>, δεν αποτελεί πάντα μορφή εκφοβιστικής συμπεριφοράς.</a:t>
            </a:r>
          </a:p>
          <a:p>
            <a:r>
              <a:rPr lang="el-GR" sz="2400" dirty="0"/>
              <a:t>Π.χ. στα </a:t>
            </a:r>
            <a:r>
              <a:rPr lang="el-GR" sz="2400" b="1" dirty="0"/>
              <a:t>π</a:t>
            </a:r>
            <a:r>
              <a:rPr lang="el-GR" sz="2400" b="1" dirty="0"/>
              <a:t>λαίσια ενός παιχνιδιού </a:t>
            </a:r>
            <a:r>
              <a:rPr lang="el-GR" sz="2400" dirty="0"/>
              <a:t>η έκφραση επιθετικότητας στο πλαίσιο  μιας διαφωνίας δεν αποτελεί αυτόματα και μορφή εκφοβισμού.</a:t>
            </a:r>
          </a:p>
          <a:p>
            <a:r>
              <a:rPr lang="el-GR" sz="2400" dirty="0"/>
              <a:t>Σε κάποιες περιπτώσεις είναι </a:t>
            </a:r>
            <a:r>
              <a:rPr lang="el-GR" sz="2400" b="1" dirty="0"/>
              <a:t>κοινωνικά αποδεκτή μια συμπεριφορά</a:t>
            </a:r>
            <a:r>
              <a:rPr lang="el-GR" sz="2400" dirty="0"/>
              <a:t> όταν εκδηλώνεται με το </a:t>
            </a:r>
            <a:r>
              <a:rPr lang="el-GR" sz="2400" u="sng" dirty="0"/>
              <a:t>θάρρος της γνώμης</a:t>
            </a:r>
            <a:r>
              <a:rPr lang="el-GR" sz="2400" dirty="0"/>
              <a:t>, της </a:t>
            </a:r>
            <a:r>
              <a:rPr lang="el-GR" sz="2400" u="sng" dirty="0"/>
              <a:t>διεκδίκησης</a:t>
            </a:r>
            <a:r>
              <a:rPr lang="el-GR" sz="2400" dirty="0"/>
              <a:t>, της </a:t>
            </a:r>
            <a:r>
              <a:rPr lang="el-GR" sz="2400" u="sng" dirty="0"/>
              <a:t>πρωτοβουλίας</a:t>
            </a:r>
            <a:r>
              <a:rPr lang="el-GR" sz="2400" dirty="0"/>
              <a:t>.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908720"/>
            <a:ext cx="3847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Είναι πάντα εκφοβισμός;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893" y="908720"/>
            <a:ext cx="3575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Πότε είναι εκφοβισμός;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5" y="1772816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Εσκεμμένη αρνητική πράξη ή επιθετική συμπεριφορά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Απρόκλητη επιθετική συμπεριφορά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Επανάληψη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Ανισορροπία δύναμης ή εξουσίας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45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Μέτοχοι σχολικού εκφοβισμού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2800" dirty="0"/>
              <a:t>Θύτης</a:t>
            </a:r>
          </a:p>
          <a:p>
            <a:pPr algn="ctr">
              <a:buFont typeface="Wingdings" pitchFamily="2" charset="2"/>
              <a:buChar char="Ø"/>
            </a:pPr>
            <a:endParaRPr lang="el-GR" sz="2800" dirty="0"/>
          </a:p>
          <a:p>
            <a:pPr algn="ctr">
              <a:buFont typeface="Wingdings" pitchFamily="2" charset="2"/>
              <a:buChar char="Ø"/>
            </a:pPr>
            <a:r>
              <a:rPr lang="el-GR" sz="2800" dirty="0"/>
              <a:t>Θύμα</a:t>
            </a:r>
          </a:p>
          <a:p>
            <a:pPr algn="ctr">
              <a:buFont typeface="Wingdings" pitchFamily="2" charset="2"/>
              <a:buChar char="Ø"/>
            </a:pPr>
            <a:endParaRPr lang="el-GR" sz="2800" dirty="0"/>
          </a:p>
          <a:p>
            <a:pPr algn="ctr">
              <a:buFont typeface="Wingdings" pitchFamily="2" charset="2"/>
              <a:buChar char="Ø"/>
            </a:pPr>
            <a:r>
              <a:rPr lang="el-GR" sz="2800" dirty="0"/>
              <a:t>Παρατηρητής</a:t>
            </a:r>
          </a:p>
        </p:txBody>
      </p:sp>
    </p:spTree>
    <p:extLst>
      <p:ext uri="{BB962C8B-B14F-4D97-AF65-F5344CB8AC3E}">
        <p14:creationId xmlns:p14="http://schemas.microsoft.com/office/powerpoint/2010/main" val="7189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xmlns="" id="{3AFDFB1E-83E7-45CF-9F62-979267643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788178"/>
            <a:ext cx="6192688" cy="528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2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70182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Ο Σημαντικός ρόλος των γονέων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320480"/>
          </a:xfrm>
        </p:spPr>
        <p:txBody>
          <a:bodyPr>
            <a:normAutofit/>
          </a:bodyPr>
          <a:lstStyle/>
          <a:p>
            <a:r>
              <a:rPr lang="el-GR" sz="2000" dirty="0"/>
              <a:t>Ο ρόλος της οικογένειας είναι ιδιαίτερα σημαντικός σε επίπεδο </a:t>
            </a:r>
            <a:r>
              <a:rPr lang="el-GR" sz="2000" b="1" dirty="0"/>
              <a:t>πρόληψης</a:t>
            </a:r>
            <a:r>
              <a:rPr lang="el-GR" sz="2000" dirty="0"/>
              <a:t> και </a:t>
            </a:r>
            <a:r>
              <a:rPr lang="el-GR" sz="2000" b="1" dirty="0"/>
              <a:t>παρέμβασης</a:t>
            </a:r>
          </a:p>
          <a:p>
            <a:endParaRPr lang="el-GR" sz="2000" b="1" dirty="0"/>
          </a:p>
          <a:p>
            <a:r>
              <a:rPr lang="el-GR" sz="2000" dirty="0"/>
              <a:t>Οι γονείς βοηθούν το παιδί να καθορίσει τα προσωπικά του </a:t>
            </a:r>
            <a:r>
              <a:rPr lang="el-GR" sz="2000" b="1" dirty="0"/>
              <a:t>όρια</a:t>
            </a:r>
            <a:r>
              <a:rPr lang="el-GR" sz="2000" dirty="0"/>
              <a:t> και τα </a:t>
            </a:r>
            <a:r>
              <a:rPr lang="el-GR" sz="2000" b="1" dirty="0"/>
              <a:t>επίπεδα αντοχής </a:t>
            </a:r>
            <a:r>
              <a:rPr lang="el-GR" sz="2000" dirty="0"/>
              <a:t>τους σε σχέση με το σχολικό εκφοβισμό</a:t>
            </a:r>
          </a:p>
          <a:p>
            <a:endParaRPr lang="el-GR" sz="2000" dirty="0"/>
          </a:p>
          <a:p>
            <a:r>
              <a:rPr lang="el-GR" sz="2000" dirty="0"/>
              <a:t>Το παιδί πρέπει να </a:t>
            </a:r>
            <a:r>
              <a:rPr lang="el-GR" sz="2000" b="1" dirty="0"/>
              <a:t>νιώθει ασφαλές </a:t>
            </a:r>
            <a:r>
              <a:rPr lang="el-GR" sz="2000" dirty="0"/>
              <a:t>να αναφέρει περιστατικά βίας στα οποία είναι </a:t>
            </a:r>
            <a:r>
              <a:rPr lang="el-GR" sz="2000" u="sng" dirty="0"/>
              <a:t>θύμα</a:t>
            </a:r>
            <a:r>
              <a:rPr lang="el-GR" sz="2000" dirty="0"/>
              <a:t> ή </a:t>
            </a:r>
            <a:r>
              <a:rPr lang="el-GR" sz="2000" u="sng" dirty="0"/>
              <a:t>μάρτυρας</a:t>
            </a:r>
            <a:r>
              <a:rPr lang="el-GR" sz="2000" dirty="0"/>
              <a:t>.</a:t>
            </a:r>
          </a:p>
          <a:p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44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Ο Σημαντικός ρόλος των γονέων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Εξαιρετικά σημαντικό είναι να υπάρχει </a:t>
            </a:r>
            <a:r>
              <a:rPr lang="el-GR" sz="2000" u="sng" dirty="0"/>
              <a:t>καλή επικοινωνία</a:t>
            </a:r>
            <a:r>
              <a:rPr lang="el-GR" sz="2000" dirty="0"/>
              <a:t> μεταξύ γονέα και παιδιού</a:t>
            </a:r>
          </a:p>
          <a:p>
            <a:endParaRPr lang="el-GR" sz="2000" dirty="0"/>
          </a:p>
          <a:p>
            <a:r>
              <a:rPr lang="el-GR" sz="2000" dirty="0"/>
              <a:t>Να υπάρχει </a:t>
            </a:r>
            <a:r>
              <a:rPr lang="el-GR" sz="2000" i="1" dirty="0"/>
              <a:t>εμπιστοσύνη</a:t>
            </a:r>
            <a:r>
              <a:rPr lang="el-GR" sz="2000" dirty="0"/>
              <a:t> και </a:t>
            </a:r>
            <a:r>
              <a:rPr lang="el-GR" sz="2000" i="1" dirty="0"/>
              <a:t>ειλικρίνεια</a:t>
            </a:r>
          </a:p>
          <a:p>
            <a:endParaRPr lang="el-GR" sz="2000" dirty="0"/>
          </a:p>
          <a:p>
            <a:r>
              <a:rPr lang="el-GR" sz="2000" dirty="0"/>
              <a:t>Να μιλάμε ανοιχτά για το σχολικό εκφοβισμό χωρίς να φοβόμαστε τις απορίες και τα αρνητικά συναισθήματα του παιδιού σε σχέση με αυτό</a:t>
            </a:r>
          </a:p>
        </p:txBody>
      </p:sp>
    </p:spTree>
    <p:extLst>
      <p:ext uri="{BB962C8B-B14F-4D97-AF65-F5344CB8AC3E}">
        <p14:creationId xmlns:p14="http://schemas.microsoft.com/office/powerpoint/2010/main" val="7974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/>
          <a:lstStyle/>
          <a:p>
            <a:pPr algn="ctr"/>
            <a:r>
              <a:rPr lang="el-GR" b="1" dirty="0"/>
              <a:t>Ανησυχητικά Σημάδια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464496"/>
          </a:xfrm>
        </p:spPr>
        <p:txBody>
          <a:bodyPr>
            <a:normAutofit/>
          </a:bodyPr>
          <a:lstStyle/>
          <a:p>
            <a:r>
              <a:rPr lang="el-GR" sz="2000" dirty="0"/>
              <a:t>Έντονο στρες, κακή διάθεση, κλάμα</a:t>
            </a:r>
          </a:p>
          <a:p>
            <a:endParaRPr lang="el-GR" sz="2000" dirty="0"/>
          </a:p>
          <a:p>
            <a:r>
              <a:rPr lang="el-GR" sz="2000" dirty="0"/>
              <a:t>Ψάχνει δικαιολογίες για να απουσιάσει από το σχολείο</a:t>
            </a:r>
          </a:p>
          <a:p>
            <a:endParaRPr lang="el-GR" sz="2000" dirty="0"/>
          </a:p>
          <a:p>
            <a:r>
              <a:rPr lang="el-GR" sz="2000" dirty="0"/>
              <a:t>Αναστάτωση μετά τη χρήση διαδικτύου ή κινητού και μυστικοπάθεια σχετικά με τη δραστηριότητά του σε αυτά</a:t>
            </a:r>
          </a:p>
          <a:p>
            <a:endParaRPr lang="el-GR" sz="2000" dirty="0"/>
          </a:p>
          <a:p>
            <a:r>
              <a:rPr lang="el-GR" sz="2000" dirty="0"/>
              <a:t>Σημάδια στο σώμα, φθαρμένα ρούχα, σπασμένα αντικείμενα</a:t>
            </a:r>
          </a:p>
          <a:p>
            <a:endParaRPr lang="el-GR" sz="2000" dirty="0"/>
          </a:p>
          <a:p>
            <a:r>
              <a:rPr lang="el-GR" sz="2000" dirty="0"/>
              <a:t>Αλλαγή στη διατροφή και τον ύπνο</a:t>
            </a:r>
          </a:p>
          <a:p>
            <a:endParaRPr lang="el-GR" sz="2000" dirty="0"/>
          </a:p>
          <a:p>
            <a:r>
              <a:rPr lang="el-GR" sz="2000" dirty="0"/>
              <a:t>Παλινδρόμηση σε θέματα τουαλέτας</a:t>
            </a:r>
          </a:p>
        </p:txBody>
      </p:sp>
    </p:spTree>
    <p:extLst>
      <p:ext uri="{BB962C8B-B14F-4D97-AF65-F5344CB8AC3E}">
        <p14:creationId xmlns:p14="http://schemas.microsoft.com/office/powerpoint/2010/main" val="32915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49015</TotalTime>
  <Words>622</Words>
  <Application>Microsoft Office PowerPoint</Application>
  <PresentationFormat>Προβολή στην οθόνη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Austin</vt:lpstr>
      <vt:lpstr>36ο Δημοτικό Σχολείο Πατρών</vt:lpstr>
      <vt:lpstr>Τι είναι σχολικός εκφοβισμός;</vt:lpstr>
      <vt:lpstr>Παρουσίαση του PowerPoint</vt:lpstr>
      <vt:lpstr>Παρουσίαση του PowerPoint</vt:lpstr>
      <vt:lpstr>Μέτοχοι σχολικού εκφοβισμού</vt:lpstr>
      <vt:lpstr>Παρουσίαση του PowerPoint</vt:lpstr>
      <vt:lpstr>Ο Σημαντικός ρόλος των γονέων</vt:lpstr>
      <vt:lpstr>Ο Σημαντικός ρόλος των γονέων</vt:lpstr>
      <vt:lpstr>Ανησυχητικά Σημάδια</vt:lpstr>
      <vt:lpstr>Τι κάνω αν το παιδί μου είναι «θύμα» εκφοβισμού;</vt:lpstr>
      <vt:lpstr>Τι κάνω αν το παιδί μου είναι «θύμα» εκφοβισμού;</vt:lpstr>
      <vt:lpstr>Τι δεν κάνω αν το παιδί μου είναι «θύμα» εκφοβισμού;</vt:lpstr>
      <vt:lpstr>Τι κάνω αν το παιδί μου είναι «μάρτυρας» εκφοβισμού;</vt:lpstr>
      <vt:lpstr>Τι κάνω ως γονέας παιδιού που εκφοβίζει;</vt:lpstr>
      <vt:lpstr>Τι κάνω ως γονέας παιδιού που εκφοβίζει;</vt:lpstr>
      <vt:lpstr>Το σχολείο</vt:lpstr>
      <vt:lpstr>Επιτροπή Διεπιστημονικής Υποστήριξης (ΕΔΥ)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36ο Δημοτικό Σχολείο Πατρών</dc:title>
  <dc:creator>User</dc:creator>
  <cp:lastModifiedBy>Μπάμπης Γούτσος</cp:lastModifiedBy>
  <cp:revision>18</cp:revision>
  <dcterms:created xsi:type="dcterms:W3CDTF">2022-11-10T14:18:42Z</dcterms:created>
  <dcterms:modified xsi:type="dcterms:W3CDTF">2022-12-20T16:55:05Z</dcterms:modified>
</cp:coreProperties>
</file>